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24" r:id="rId5"/>
    <p:sldId id="327" r:id="rId6"/>
    <p:sldId id="294" r:id="rId7"/>
    <p:sldId id="295" r:id="rId8"/>
    <p:sldId id="326" r:id="rId9"/>
    <p:sldId id="304" r:id="rId10"/>
    <p:sldId id="314" r:id="rId11"/>
    <p:sldId id="310" r:id="rId12"/>
    <p:sldId id="311" r:id="rId13"/>
    <p:sldId id="312" r:id="rId14"/>
    <p:sldId id="31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0" autoAdjust="0"/>
    <p:restoredTop sz="95033" autoAdjust="0"/>
  </p:normalViewPr>
  <p:slideViewPr>
    <p:cSldViewPr snapToGrid="0">
      <p:cViewPr>
        <p:scale>
          <a:sx n="77" d="100"/>
          <a:sy n="77" d="100"/>
        </p:scale>
        <p:origin x="76" y="520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3510785001247227E-2"/>
          <c:y val="3.2857685703153942E-2"/>
          <c:w val="0.95377749658170763"/>
          <c:h val="0.7126774058557279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21-4D15-B41F-EE0A176B77B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521-4D15-B41F-EE0A176B77B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accent4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521-4D15-B41F-EE0A176B77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111705064"/>
        <c:axId val="1111706704"/>
      </c:barChart>
      <c:catAx>
        <c:axId val="1111705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rgbClr val="D9D9D9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1706704"/>
        <c:crosses val="autoZero"/>
        <c:auto val="1"/>
        <c:lblAlgn val="ctr"/>
        <c:lblOffset val="100"/>
        <c:noMultiLvlLbl val="0"/>
      </c:catAx>
      <c:valAx>
        <c:axId val="1111706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11705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3911946571532115"/>
          <c:y val="0.90002543160365811"/>
          <c:w val="0.2176105915630839"/>
          <c:h val="5.242413093082625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3/12/2024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jpg>
</file>

<file path=ppt/media/image3.sv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3/12/2024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65856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440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3/12/2024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sv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Relationship Id="rId14" Type="http://schemas.openxmlformats.org/officeDocument/2006/relationships/image" Target="../media/image23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Blue glass building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63065" y="-84650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3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Kubernetes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February 7, 2024</a:t>
            </a:r>
          </a:p>
          <a:p>
            <a:r>
              <a:rPr lang="en-US" dirty="0"/>
              <a:t>Data Lake Team</a:t>
            </a: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0863AF2-D65B-4D57-B696-6B8C2360CC7C}"/>
              </a:ext>
            </a:extLst>
          </p:cNvPr>
          <p:cNvSpPr txBox="1">
            <a:spLocks/>
          </p:cNvSpPr>
          <p:nvPr/>
        </p:nvSpPr>
        <p:spPr>
          <a:xfrm>
            <a:off x="8414557" y="5450133"/>
            <a:ext cx="3222836" cy="1168530"/>
          </a:xfrm>
          <a:prstGeom prst="rect">
            <a:avLst/>
          </a:prstGeom>
        </p:spPr>
        <p:txBody>
          <a:bodyPr anchor="b"/>
          <a:lstStyle>
            <a:lvl1pPr marL="266700" indent="-26670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Author:Nguyen</a:t>
            </a:r>
            <a:r>
              <a:rPr lang="en-US" dirty="0"/>
              <a:t> Viet Tien</a:t>
            </a:r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7F211-ED25-4BED-862A-17F84B323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F3A0DAD0-3E39-4BBF-88E4-5C3C306DC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018" y="210501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Graphic 15" descr="Target Audience">
            <a:extLst>
              <a:ext uri="{FF2B5EF4-FFF2-40B4-BE49-F238E27FC236}">
                <a16:creationId xmlns:a16="http://schemas.microsoft.com/office/drawing/2014/main" id="{C4663C19-45BD-46CB-AA38-6CE7C4522B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513" y="2204476"/>
            <a:ext cx="548640" cy="5486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A302878-D117-49D8-8CD3-093E34DF215B}"/>
              </a:ext>
            </a:extLst>
          </p:cNvPr>
          <p:cNvSpPr txBox="1"/>
          <p:nvPr/>
        </p:nvSpPr>
        <p:spPr>
          <a:xfrm>
            <a:off x="1748531" y="2125176"/>
            <a:ext cx="3657600" cy="91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We’re delivering for our customers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Last year we supported thousands of customers and sold 60,000 units</a:t>
            </a: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8F5A225-0C56-4A56-9265-DBE9001CC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2827" y="210501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Graphic 33" descr="Upward trend">
            <a:extLst>
              <a:ext uri="{FF2B5EF4-FFF2-40B4-BE49-F238E27FC236}">
                <a16:creationId xmlns:a16="http://schemas.microsoft.com/office/drawing/2014/main" id="{112CEB44-CF96-4193-8126-3EF3F89B2E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562762" y="2203745"/>
            <a:ext cx="548640" cy="5486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DBD184-BCBE-4A38-8DF2-C0C550ADE4C4}"/>
              </a:ext>
            </a:extLst>
          </p:cNvPr>
          <p:cNvSpPr txBox="1"/>
          <p:nvPr/>
        </p:nvSpPr>
        <p:spPr>
          <a:xfrm>
            <a:off x="7504293" y="2125176"/>
            <a:ext cx="3657600" cy="691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Our business is good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Profits are up in the last quarter by 3%</a:t>
            </a: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A6510D74-8CDF-4500-996B-40C07942D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018" y="351053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Graphic 29" descr="Shopping bag">
            <a:extLst>
              <a:ext uri="{FF2B5EF4-FFF2-40B4-BE49-F238E27FC236}">
                <a16:creationId xmlns:a16="http://schemas.microsoft.com/office/drawing/2014/main" id="{245749D8-5A06-44F2-B96E-6718BBEB6C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793513" y="3618467"/>
            <a:ext cx="548640" cy="5486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A3F38B-310F-454B-9EF6-EF4B5FD017B0}"/>
              </a:ext>
            </a:extLst>
          </p:cNvPr>
          <p:cNvSpPr txBox="1"/>
          <p:nvPr/>
        </p:nvSpPr>
        <p:spPr>
          <a:xfrm>
            <a:off x="1748531" y="3531563"/>
            <a:ext cx="3657600" cy="691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Our customers keep coming back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increased customer retention by 4%</a:t>
            </a:r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F73E68A5-255F-4C3B-82E4-28F5CE1A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2827" y="351053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6" name="Graphic 35" descr="Clipboard">
            <a:extLst>
              <a:ext uri="{FF2B5EF4-FFF2-40B4-BE49-F238E27FC236}">
                <a16:creationId xmlns:a16="http://schemas.microsoft.com/office/drawing/2014/main" id="{3F4B17BF-671E-4F42-AB1B-F84F52DCE25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6573648" y="3606850"/>
            <a:ext cx="548640" cy="5486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BD1A11C-0D13-40D5-A96C-6C9C65FDED12}"/>
              </a:ext>
            </a:extLst>
          </p:cNvPr>
          <p:cNvSpPr txBox="1"/>
          <p:nvPr/>
        </p:nvSpPr>
        <p:spPr>
          <a:xfrm>
            <a:off x="7504954" y="3531563"/>
            <a:ext cx="3657600" cy="691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We’re getting our work done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finished the consolidation project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E3AEA7C5-E53C-47EB-B54E-E09414923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017" y="4778318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Graphic 31" descr="User network">
            <a:extLst>
              <a:ext uri="{FF2B5EF4-FFF2-40B4-BE49-F238E27FC236}">
                <a16:creationId xmlns:a16="http://schemas.microsoft.com/office/drawing/2014/main" id="{B6919A3F-A031-4557-AAC9-0C948C6E4D6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/>
        </p:blipFill>
        <p:spPr>
          <a:xfrm>
            <a:off x="793513" y="4872722"/>
            <a:ext cx="548640" cy="54864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B6D4D59-1662-44D5-B239-F9F86487BE32}"/>
              </a:ext>
            </a:extLst>
          </p:cNvPr>
          <p:cNvSpPr txBox="1"/>
          <p:nvPr/>
        </p:nvSpPr>
        <p:spPr>
          <a:xfrm>
            <a:off x="1748531" y="4723888"/>
            <a:ext cx="3657600" cy="91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Our team is growing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welcomed 3 new team members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last quarter</a:t>
            </a:r>
            <a:endParaRPr lang="en-US" sz="1600" dirty="0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BC618CE4-6DEC-4D26-B202-8BAAA269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2826" y="4778318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Graphic 37" descr="Megaphone1">
            <a:extLst>
              <a:ext uri="{FF2B5EF4-FFF2-40B4-BE49-F238E27FC236}">
                <a16:creationId xmlns:a16="http://schemas.microsoft.com/office/drawing/2014/main" id="{44B68078-72CC-45F5-9CD3-20C37D3298D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6573648" y="4861105"/>
            <a:ext cx="548640" cy="5486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02A63E6-17C3-4C42-AD30-C1D1236CE8C7}"/>
              </a:ext>
            </a:extLst>
          </p:cNvPr>
          <p:cNvSpPr txBox="1"/>
          <p:nvPr/>
        </p:nvSpPr>
        <p:spPr>
          <a:xfrm>
            <a:off x="7504954" y="4723888"/>
            <a:ext cx="3657600" cy="91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We’re leaders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are top leaders in the industry across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the board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20671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Thanks to your commitment and strong work ethic, we know next year will be even better than the last. </a:t>
            </a:r>
          </a:p>
          <a:p>
            <a:r>
              <a:rPr lang="en-US" dirty="0"/>
              <a:t>We look forward to working together. 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59C11-3050-4901-B63B-0164B191B9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Ana</a:t>
            </a:r>
          </a:p>
          <a:p>
            <a:r>
              <a:rPr lang="en-US" dirty="0"/>
              <a:t>Sales@contoso.com</a:t>
            </a:r>
          </a:p>
        </p:txBody>
      </p:sp>
      <p:pic>
        <p:nvPicPr>
          <p:cNvPr id="20" name="Picture Placeholder 8" descr="close up of bridge">
            <a:extLst>
              <a:ext uri="{FF2B5EF4-FFF2-40B4-BE49-F238E27FC236}">
                <a16:creationId xmlns:a16="http://schemas.microsoft.com/office/drawing/2014/main" id="{2EC47CED-7A85-4080-9C7C-3921E48924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7082" r="17082"/>
          <a:stretch/>
        </p:blipFill>
        <p:spPr>
          <a:xfrm>
            <a:off x="5888038" y="533400"/>
            <a:ext cx="5541962" cy="5611813"/>
          </a:xfrm>
        </p:spPr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4DC9C3-583F-4BDA-AC01-BD0F7D7699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1770381"/>
            <a:ext cx="4275138" cy="830998"/>
          </a:xfrm>
        </p:spPr>
        <p:txBody>
          <a:bodyPr>
            <a:normAutofit/>
          </a:bodyPr>
          <a:lstStyle/>
          <a:p>
            <a:r>
              <a:rPr lang="en-US" dirty="0"/>
              <a:t>Link: https://kubernetes.io/docs/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8516A00-944B-4773-AA82-50600B63F22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013" r="10013"/>
          <a:stretch/>
        </p:blipFill>
        <p:spPr>
          <a:xfrm>
            <a:off x="5035778" y="96637"/>
            <a:ext cx="4441372" cy="5392213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5AD0411-7247-4832-81AE-5F37A5C15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</p:spPr>
        <p:txBody>
          <a:bodyPr>
            <a:normAutofit/>
          </a:bodyPr>
          <a:lstStyle/>
          <a:p>
            <a:r>
              <a:rPr lang="en-US" sz="2600" dirty="0" err="1"/>
              <a:t>Mục</a:t>
            </a:r>
            <a:r>
              <a:rPr lang="en-US" sz="2600" dirty="0"/>
              <a:t> </a:t>
            </a:r>
            <a:r>
              <a:rPr lang="en-US" sz="2600" dirty="0" err="1"/>
              <a:t>tiêu</a:t>
            </a:r>
            <a:r>
              <a:rPr lang="en-US" sz="2600" dirty="0"/>
              <a:t>: </a:t>
            </a:r>
            <a:br>
              <a:rPr lang="en-US" sz="2600" dirty="0"/>
            </a:br>
            <a:r>
              <a:rPr lang="en-US" sz="2600" dirty="0"/>
              <a:t>Docs </a:t>
            </a:r>
            <a:r>
              <a:rPr lang="en-US" sz="2600" dirty="0" err="1"/>
              <a:t>từ</a:t>
            </a:r>
            <a:r>
              <a:rPr lang="en-US" sz="2600" dirty="0"/>
              <a:t> </a:t>
            </a:r>
            <a:r>
              <a:rPr lang="en-US" sz="2600" dirty="0" err="1"/>
              <a:t>trang</a:t>
            </a:r>
            <a:r>
              <a:rPr lang="en-US" sz="2600" dirty="0"/>
              <a:t> </a:t>
            </a:r>
            <a:r>
              <a:rPr lang="en-US" sz="2600" dirty="0" err="1"/>
              <a:t>chủ</a:t>
            </a:r>
            <a:r>
              <a:rPr lang="en-US" sz="2600" dirty="0"/>
              <a:t> </a:t>
            </a:r>
            <a:r>
              <a:rPr lang="en-US" sz="2600" dirty="0" err="1"/>
              <a:t>của</a:t>
            </a:r>
            <a:r>
              <a:rPr lang="en-US" sz="2600" dirty="0"/>
              <a:t> K8s</a:t>
            </a:r>
          </a:p>
        </p:txBody>
      </p:sp>
    </p:spTree>
    <p:extLst>
      <p:ext uri="{BB962C8B-B14F-4D97-AF65-F5344CB8AC3E}">
        <p14:creationId xmlns:p14="http://schemas.microsoft.com/office/powerpoint/2010/main" val="3778177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EEDAF89-0ECD-416A-93E5-A300FF0B9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 by sector</a:t>
            </a:r>
          </a:p>
        </p:txBody>
      </p:sp>
      <p:graphicFrame>
        <p:nvGraphicFramePr>
          <p:cNvPr id="16" name="Content Placeholder 5" descr="chart">
            <a:extLst>
              <a:ext uri="{FF2B5EF4-FFF2-40B4-BE49-F238E27FC236}">
                <a16:creationId xmlns:a16="http://schemas.microsoft.com/office/drawing/2014/main" id="{BBB34574-6177-4514-8D8E-C0DCBFBE0D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1465937"/>
              </p:ext>
            </p:extLst>
          </p:nvPr>
        </p:nvGraphicFramePr>
        <p:xfrm>
          <a:off x="784225" y="1954646"/>
          <a:ext cx="10623550" cy="4089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86A9EC-640F-47FB-AA92-2851B3012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 by sector </a:t>
            </a:r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9A8E8C2A-A8BD-45E2-9295-7C18164F12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750625"/>
              </p:ext>
            </p:extLst>
          </p:nvPr>
        </p:nvGraphicFramePr>
        <p:xfrm>
          <a:off x="1028700" y="2239282"/>
          <a:ext cx="10134600" cy="342900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2026920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2026920">
                  <a:extLst>
                    <a:ext uri="{9D8B030D-6E8A-4147-A177-3AD203B41FA5}">
                      <a16:colId xmlns:a16="http://schemas.microsoft.com/office/drawing/2014/main" val="1897606603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endParaRPr lang="en-US" dirty="0"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Q1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Q2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Q3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Q4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Series 1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4.3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2.5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3.5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4.5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Series 2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2.4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4.4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1.8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2.8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Series 3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Series 4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3.4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6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2.3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cs typeface="Biome Light" panose="020B0303030204020804" pitchFamily="34" charset="0"/>
                        </a:rPr>
                        <a:t>1</a:t>
                      </a: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44956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  <a:cs typeface="Biome Light" panose="020B0303030204020804" pitchFamily="34" charset="0"/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94259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Reflection of city at dusk on mirrored building">
            <a:extLst>
              <a:ext uri="{FF2B5EF4-FFF2-40B4-BE49-F238E27FC236}">
                <a16:creationId xmlns:a16="http://schemas.microsoft.com/office/drawing/2014/main" id="{80F641B8-D4CB-4B34-AF57-A526981DEDA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80000"/>
          </a:blip>
          <a:srcRect t="6692" b="669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8461F53-81E4-4F48-8B4D-56B6013B1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CA4A65-0235-4CB2-B09E-4E2D8F223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 eaLnBrk="1" latinLnBrk="0" hangingPunct="1"/>
            <a:r>
              <a:rPr lang="en-US" sz="28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Contoso was great to work with. Patrice was my representative and she anticipated my needs and worked diligently to fix my issue.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3AD71F-DA66-44DD-B812-447839E53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CF27D1-2BD8-40D7-A92B-834F8A4F7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0F2B13-F976-4C2D-883C-E495CDF04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7DE5458-0766-49A5-8982-EF9557A6BB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 satisfied customer</a:t>
            </a:r>
          </a:p>
        </p:txBody>
      </p:sp>
    </p:spTree>
    <p:extLst>
      <p:ext uri="{BB962C8B-B14F-4D97-AF65-F5344CB8AC3E}">
        <p14:creationId xmlns:p14="http://schemas.microsoft.com/office/powerpoint/2010/main" val="4101399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Team</a:t>
            </a:r>
          </a:p>
        </p:txBody>
      </p:sp>
      <p:pic>
        <p:nvPicPr>
          <p:cNvPr id="46" name="Picture Placeholder 45" descr="team member headshot">
            <a:extLst>
              <a:ext uri="{FF2B5EF4-FFF2-40B4-BE49-F238E27FC236}">
                <a16:creationId xmlns:a16="http://schemas.microsoft.com/office/drawing/2014/main" id="{BBCAE79E-A970-4D29-9B36-494E5FA58585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2"/>
          <a:srcRect l="20783" t="1563" r="10070" b="9125"/>
          <a:stretch/>
        </p:blipFill>
        <p:spPr>
          <a:xfrm>
            <a:off x="878337" y="2555551"/>
            <a:ext cx="1484985" cy="1280160"/>
          </a:xfrm>
        </p:spPr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CA14AB3-F8C5-4601-B349-EC1B8C7B60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Ana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4C14EE69-4487-4814-AC77-72381087B0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Sales Manager</a:t>
            </a:r>
          </a:p>
        </p:txBody>
      </p:sp>
      <p:pic>
        <p:nvPicPr>
          <p:cNvPr id="48" name="Picture Placeholder 47" descr="team member headshot">
            <a:extLst>
              <a:ext uri="{FF2B5EF4-FFF2-40B4-BE49-F238E27FC236}">
                <a16:creationId xmlns:a16="http://schemas.microsoft.com/office/drawing/2014/main" id="{3DA3586E-5B97-49E4-B090-AD9D2A9C4F80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3"/>
          <a:srcRect l="7578" t="15647" r="30066" b="3723"/>
          <a:stretch/>
        </p:blipFill>
        <p:spPr>
          <a:xfrm>
            <a:off x="3115921" y="2555551"/>
            <a:ext cx="1484985" cy="1280160"/>
          </a:xfrm>
        </p:spPr>
      </p:pic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E83F2E96-9C2D-4D1E-96F8-93A9DB1304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Roman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7AB1F14-3A1E-4057-A473-9975BA59F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Sales Representative</a:t>
            </a:r>
          </a:p>
        </p:txBody>
      </p:sp>
      <p:pic>
        <p:nvPicPr>
          <p:cNvPr id="50" name="Picture Placeholder 49" descr="team member headshot">
            <a:extLst>
              <a:ext uri="{FF2B5EF4-FFF2-40B4-BE49-F238E27FC236}">
                <a16:creationId xmlns:a16="http://schemas.microsoft.com/office/drawing/2014/main" id="{EC2CC961-DBF2-4A0D-A6B3-7A630D18573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4"/>
          <a:srcRect l="27588" t="15450" r="33209" b="33913"/>
          <a:stretch/>
        </p:blipFill>
        <p:spPr>
          <a:xfrm>
            <a:off x="5353508" y="2555551"/>
            <a:ext cx="1484985" cy="1280160"/>
          </a:xfrm>
        </p:spPr>
      </p:pic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2F15E5CC-C708-41FE-A7A3-053E1BC87F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Federico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7F4ED7E2-1BC8-493D-91C3-FB23BE9F24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Sales Representative</a:t>
            </a:r>
          </a:p>
        </p:txBody>
      </p:sp>
      <p:pic>
        <p:nvPicPr>
          <p:cNvPr id="52" name="Picture Placeholder 51" descr="team member headshot">
            <a:extLst>
              <a:ext uri="{FF2B5EF4-FFF2-40B4-BE49-F238E27FC236}">
                <a16:creationId xmlns:a16="http://schemas.microsoft.com/office/drawing/2014/main" id="{E531F544-C55C-4602-B4B8-F5660B7ED48E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5"/>
          <a:srcRect l="23308" t="12522" r="23308" b="18449"/>
          <a:stretch/>
        </p:blipFill>
        <p:spPr>
          <a:xfrm>
            <a:off x="7602465" y="2555551"/>
            <a:ext cx="1484985" cy="1280160"/>
          </a:xfrm>
        </p:spPr>
      </p:pic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600F09FF-0051-4C2F-8747-35EDBE996D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Jim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D525FBF8-C8AC-493A-AC3E-6E93DBC80B0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Support Representative</a:t>
            </a:r>
          </a:p>
        </p:txBody>
      </p:sp>
      <p:pic>
        <p:nvPicPr>
          <p:cNvPr id="54" name="Picture Placeholder 53" descr="team member headshot">
            <a:extLst>
              <a:ext uri="{FF2B5EF4-FFF2-40B4-BE49-F238E27FC236}">
                <a16:creationId xmlns:a16="http://schemas.microsoft.com/office/drawing/2014/main" id="{7E965E64-2E65-4450-990B-C108B3B75B6F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6"/>
          <a:srcRect l="35827" t="9135" r="19869" b="33640"/>
          <a:stretch/>
        </p:blipFill>
        <p:spPr>
          <a:xfrm>
            <a:off x="9840051" y="2555551"/>
            <a:ext cx="1484985" cy="1280160"/>
          </a:xfrm>
        </p:spPr>
      </p:pic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B122B5B8-1BE2-44F4-94EE-51D52B4D042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Larissa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4998361E-ED50-43C1-A2AE-2397B1E6CD5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Support Representative</a:t>
            </a:r>
          </a:p>
        </p:txBody>
      </p:sp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Hexagon 19">
            <a:extLst>
              <a:ext uri="{FF2B5EF4-FFF2-40B4-BE49-F238E27FC236}">
                <a16:creationId xmlns:a16="http://schemas.microsoft.com/office/drawing/2014/main" id="{184F3FD5-57F6-429C-8A79-BC3E161F9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4362" y="2277832"/>
            <a:ext cx="685800" cy="604157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id="{8931DDA4-6E0A-4CD6-92DA-3787D0A64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64548" y="2277832"/>
            <a:ext cx="685800" cy="604157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8DC04250-3EFF-4260-841A-83A3745A3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12960" y="2277832"/>
            <a:ext cx="685800" cy="604157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70414E17-AF31-4773-9D9B-6F287966B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21558" y="2277832"/>
            <a:ext cx="685800" cy="604157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9A460E96-6DE9-4695-B9AA-33D872B9A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30156" y="2277832"/>
            <a:ext cx="685800" cy="60415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73AA3A47-BB43-4280-BD7B-7095FEBBB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38754" y="2277832"/>
            <a:ext cx="685800" cy="60415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2" name="Hexagon 31">
            <a:extLst>
              <a:ext uri="{FF2B5EF4-FFF2-40B4-BE49-F238E27FC236}">
                <a16:creationId xmlns:a16="http://schemas.microsoft.com/office/drawing/2014/main" id="{0D4AF445-4FAA-4F77-90FF-71B4790DF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47352" y="2277832"/>
            <a:ext cx="685800" cy="60415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5160F8B1-281B-40FE-913B-79806DCEB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55950" y="2277832"/>
            <a:ext cx="685800" cy="604157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12A74B3C-CA43-40B8-8377-A34C10C16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73146" y="2277832"/>
            <a:ext cx="685800" cy="604157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06F5B9A6-704C-47AE-B230-105F31223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1744" y="2277832"/>
            <a:ext cx="685800" cy="60415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0" name="Hexagon 39">
            <a:extLst>
              <a:ext uri="{FF2B5EF4-FFF2-40B4-BE49-F238E27FC236}">
                <a16:creationId xmlns:a16="http://schemas.microsoft.com/office/drawing/2014/main" id="{C9ADA53C-9ACF-479A-B6E8-7BB006F02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90342" y="2277832"/>
            <a:ext cx="685800" cy="60415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42" name="Hexagon 41">
            <a:extLst>
              <a:ext uri="{FF2B5EF4-FFF2-40B4-BE49-F238E27FC236}">
                <a16:creationId xmlns:a16="http://schemas.microsoft.com/office/drawing/2014/main" id="{4A4865DF-B1A5-4498-AB0B-F562ECEB9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798942" y="2277832"/>
            <a:ext cx="685800" cy="60415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Timeline</a:t>
            </a:r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EB84A30F-F3B0-42F4-8DF6-3D9E61AB0E01}"/>
              </a:ext>
            </a:extLst>
          </p:cNvPr>
          <p:cNvSpPr txBox="1">
            <a:spLocks/>
          </p:cNvSpPr>
          <p:nvPr/>
        </p:nvSpPr>
        <p:spPr>
          <a:xfrm>
            <a:off x="832936" y="1709111"/>
            <a:ext cx="604158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accent4"/>
                </a:solidFill>
                <a:cs typeface="Biome Light" panose="020B0303030204020804" pitchFamily="34" charset="0"/>
              </a:rPr>
              <a:t>Q1</a:t>
            </a: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0BEEF0A5-2CB1-4246-A58F-DA45646140C6}"/>
              </a:ext>
            </a:extLst>
          </p:cNvPr>
          <p:cNvSpPr txBox="1">
            <a:spLocks/>
          </p:cNvSpPr>
          <p:nvPr/>
        </p:nvSpPr>
        <p:spPr>
          <a:xfrm>
            <a:off x="3558732" y="1709111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accent4"/>
                </a:solidFill>
                <a:cs typeface="Biome Light" panose="020B0303030204020804" pitchFamily="34" charset="0"/>
              </a:rPr>
              <a:t>Q2</a:t>
            </a:r>
          </a:p>
        </p:txBody>
      </p:sp>
      <p:sp>
        <p:nvSpPr>
          <p:cNvPr id="80" name="Title 1">
            <a:extLst>
              <a:ext uri="{FF2B5EF4-FFF2-40B4-BE49-F238E27FC236}">
                <a16:creationId xmlns:a16="http://schemas.microsoft.com/office/drawing/2014/main" id="{F7438FF9-EC22-4A3F-ADDB-34D6A1CA0020}"/>
              </a:ext>
            </a:extLst>
          </p:cNvPr>
          <p:cNvSpPr txBox="1">
            <a:spLocks/>
          </p:cNvSpPr>
          <p:nvPr/>
        </p:nvSpPr>
        <p:spPr>
          <a:xfrm>
            <a:off x="6299952" y="1709111"/>
            <a:ext cx="588731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accent4"/>
                </a:solidFill>
                <a:cs typeface="Biome Light" panose="020B0303030204020804" pitchFamily="34" charset="0"/>
              </a:rPr>
              <a:t>Q3</a:t>
            </a:r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6063F1E3-11C4-4E56-B839-26CD88F2ACF7}"/>
              </a:ext>
            </a:extLst>
          </p:cNvPr>
          <p:cNvSpPr txBox="1">
            <a:spLocks/>
          </p:cNvSpPr>
          <p:nvPr/>
        </p:nvSpPr>
        <p:spPr>
          <a:xfrm>
            <a:off x="9010320" y="1709111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accent4"/>
                </a:solidFill>
                <a:cs typeface="Biome Light" panose="020B0303030204020804" pitchFamily="34" charset="0"/>
              </a:rPr>
              <a:t>Q4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4CA3F56-6B4F-4DFF-B133-DBA85DE68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349" y="2578060"/>
            <a:ext cx="250694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C156482F-4317-491F-AFBA-E1AC4F3E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34200" y="2578060"/>
            <a:ext cx="248716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C4F6EFBC-D760-468D-9BF7-FAAD40BF5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66051" y="2578060"/>
            <a:ext cx="248716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3A80BA8B-9E64-46F6-BB41-F59F1B3E9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3692" y="2578060"/>
            <a:ext cx="248716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B2D8CCC-2870-4227-ABD9-02D24FF59C9D}"/>
              </a:ext>
            </a:extLst>
          </p:cNvPr>
          <p:cNvSpPr txBox="1"/>
          <p:nvPr/>
        </p:nvSpPr>
        <p:spPr>
          <a:xfrm>
            <a:off x="832935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Jul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2A33B70-9718-4660-A2AE-8C514CC59259}"/>
              </a:ext>
            </a:extLst>
          </p:cNvPr>
          <p:cNvSpPr txBox="1"/>
          <p:nvPr/>
        </p:nvSpPr>
        <p:spPr>
          <a:xfrm>
            <a:off x="1741713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Aug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71910E1-1CD0-4263-8B65-DF80AB091A84}"/>
              </a:ext>
            </a:extLst>
          </p:cNvPr>
          <p:cNvSpPr txBox="1"/>
          <p:nvPr/>
        </p:nvSpPr>
        <p:spPr>
          <a:xfrm>
            <a:off x="2650133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Sep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8B5CD73-11BC-43DA-910C-ABCDC49C4233}"/>
              </a:ext>
            </a:extLst>
          </p:cNvPr>
          <p:cNvSpPr txBox="1"/>
          <p:nvPr/>
        </p:nvSpPr>
        <p:spPr>
          <a:xfrm>
            <a:off x="4390864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Nov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4F85F2D-21EB-430E-87FA-3C2988015BD5}"/>
              </a:ext>
            </a:extLst>
          </p:cNvPr>
          <p:cNvSpPr txBox="1"/>
          <p:nvPr/>
        </p:nvSpPr>
        <p:spPr>
          <a:xfrm>
            <a:off x="3574159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Oct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9BECB44-1C03-468E-9519-E27DEFF7D5F1}"/>
              </a:ext>
            </a:extLst>
          </p:cNvPr>
          <p:cNvSpPr txBox="1"/>
          <p:nvPr/>
        </p:nvSpPr>
        <p:spPr>
          <a:xfrm>
            <a:off x="5299462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Dec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91474A0-3948-4481-B3F1-1BD1F9FD5596}"/>
              </a:ext>
            </a:extLst>
          </p:cNvPr>
          <p:cNvSpPr txBox="1"/>
          <p:nvPr/>
        </p:nvSpPr>
        <p:spPr>
          <a:xfrm>
            <a:off x="6208060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Jan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A985E6F-8992-46C8-A3A9-0252AC0BD256}"/>
              </a:ext>
            </a:extLst>
          </p:cNvPr>
          <p:cNvSpPr txBox="1"/>
          <p:nvPr/>
        </p:nvSpPr>
        <p:spPr>
          <a:xfrm>
            <a:off x="7116658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Feb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CB6B85C-AD04-4022-B4E1-7CDFE4556405}"/>
              </a:ext>
            </a:extLst>
          </p:cNvPr>
          <p:cNvSpPr txBox="1"/>
          <p:nvPr/>
        </p:nvSpPr>
        <p:spPr>
          <a:xfrm>
            <a:off x="8025256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Mar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4CD836B-A190-4A59-9ACF-3B40EAEA9BCB}"/>
              </a:ext>
            </a:extLst>
          </p:cNvPr>
          <p:cNvSpPr txBox="1"/>
          <p:nvPr/>
        </p:nvSpPr>
        <p:spPr>
          <a:xfrm>
            <a:off x="8933854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Apr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A49F82E-F0CC-4890-8686-8F661F8C7332}"/>
              </a:ext>
            </a:extLst>
          </p:cNvPr>
          <p:cNvSpPr txBox="1"/>
          <p:nvPr/>
        </p:nvSpPr>
        <p:spPr>
          <a:xfrm>
            <a:off x="9842452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May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A92DCAA-7A96-4807-96C2-97D8D1B18BDD}"/>
              </a:ext>
            </a:extLst>
          </p:cNvPr>
          <p:cNvSpPr txBox="1"/>
          <p:nvPr/>
        </p:nvSpPr>
        <p:spPr>
          <a:xfrm>
            <a:off x="10751050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Jun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9097234-38E0-4114-A29F-508805824B65}"/>
              </a:ext>
            </a:extLst>
          </p:cNvPr>
          <p:cNvSpPr txBox="1"/>
          <p:nvPr/>
        </p:nvSpPr>
        <p:spPr>
          <a:xfrm>
            <a:off x="989441" y="3358599"/>
            <a:ext cx="2085110" cy="1609290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Product launch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400" dirty="0">
              <a:cs typeface="Biome Light" panose="020B03030302040208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9E278-8976-4219-B8E5-16D2E65CD0E0}"/>
              </a:ext>
            </a:extLst>
          </p:cNvPr>
          <p:cNvSpPr txBox="1"/>
          <p:nvPr/>
        </p:nvSpPr>
        <p:spPr>
          <a:xfrm>
            <a:off x="3735229" y="3358599"/>
            <a:ext cx="2085110" cy="1609290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Product launch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400" dirty="0">
              <a:cs typeface="Biome Light" panose="020B03030302040208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60F69B-8088-4A76-862A-5DC3B7B099A1}"/>
              </a:ext>
            </a:extLst>
          </p:cNvPr>
          <p:cNvSpPr txBox="1"/>
          <p:nvPr/>
        </p:nvSpPr>
        <p:spPr>
          <a:xfrm>
            <a:off x="6452646" y="3358599"/>
            <a:ext cx="2085110" cy="1609290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Product launch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400" dirty="0">
              <a:cs typeface="Biome Light" panose="020B03030302040208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4673B4-C0B9-43A0-B642-C8D78A87A514}"/>
              </a:ext>
            </a:extLst>
          </p:cNvPr>
          <p:cNvSpPr txBox="1"/>
          <p:nvPr/>
        </p:nvSpPr>
        <p:spPr>
          <a:xfrm>
            <a:off x="9178440" y="3358599"/>
            <a:ext cx="2085110" cy="1609290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Product launch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400" dirty="0">
              <a:cs typeface="Biome Light" panose="020B03030302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314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7E6D6-C63D-4A7C-B1F1-1E8117B25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Q1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B43125FE-4923-4B38-ADD6-3F547696AB1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27DC06-E3ED-47AA-A80C-6DC3AB8A23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Employee opportunities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6982E48-3FB5-4F2E-AE87-E5E0838657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End of fiscal celebration on July 15th</a:t>
            </a:r>
            <a:br>
              <a:rPr lang="en-US" dirty="0"/>
            </a:br>
            <a:r>
              <a:rPr lang="en-US" dirty="0"/>
              <a:t> </a:t>
            </a:r>
          </a:p>
          <a:p>
            <a:r>
              <a:rPr lang="en-US" dirty="0"/>
              <a:t>Employee day of learning on August 14th </a:t>
            </a:r>
            <a:br>
              <a:rPr lang="en-US" dirty="0"/>
            </a:br>
            <a:endParaRPr lang="en-US" dirty="0"/>
          </a:p>
          <a:p>
            <a:r>
              <a:rPr lang="en-US" dirty="0"/>
              <a:t>Employee Yoga on September 3rd </a:t>
            </a:r>
            <a:br>
              <a:rPr lang="en-US" dirty="0"/>
            </a:br>
            <a:endParaRPr lang="en-US" dirty="0"/>
          </a:p>
          <a:p>
            <a:r>
              <a:rPr lang="en-US" dirty="0"/>
              <a:t>Seminar series begins September 10th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2BCCC6-6D52-4984-A92F-8B1A8A9032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Business priorities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5E2CA68-BFC9-485F-A53E-F4C27258EF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Increase customer satisfaction by 2%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Maintain growth</a:t>
            </a:r>
            <a:br>
              <a:rPr lang="en-US" dirty="0"/>
            </a:br>
            <a:endParaRPr lang="en-US" dirty="0"/>
          </a:p>
          <a:p>
            <a:r>
              <a:rPr lang="en-US" dirty="0"/>
              <a:t>Diversify investment in sector 2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Initiative partnership with 3rd party organizations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378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>
            <a:extLst>
              <a:ext uri="{FF2B5EF4-FFF2-40B4-BE49-F238E27FC236}">
                <a16:creationId xmlns:a16="http://schemas.microsoft.com/office/drawing/2014/main" id="{B89E9C66-E38F-4FFF-B1A6-BA4E05DD8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Q2</a:t>
            </a:r>
            <a:br>
              <a:rPr lang="en-US" dirty="0"/>
            </a:br>
            <a:endParaRPr lang="en-US" dirty="0"/>
          </a:p>
        </p:txBody>
      </p:sp>
      <p:pic>
        <p:nvPicPr>
          <p:cNvPr id="42" name="Picture Placeholder 3" descr="close up of building">
            <a:extLst>
              <a:ext uri="{FF2B5EF4-FFF2-40B4-BE49-F238E27FC236}">
                <a16:creationId xmlns:a16="http://schemas.microsoft.com/office/drawing/2014/main" id="{5A9FCEFE-ADCB-4861-8CEA-A074136512A6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/>
          <a:srcRect t="13712" b="13712"/>
          <a:stretch>
            <a:fillRect/>
          </a:stretch>
        </p:blipFill>
        <p:spPr>
          <a:xfrm>
            <a:off x="9393238" y="0"/>
            <a:ext cx="2798762" cy="1354138"/>
          </a:xfrm>
          <a:custGeom>
            <a:avLst/>
            <a:gdLst>
              <a:gd name="connsiteX0" fmla="*/ 316595 w 2798762"/>
              <a:gd name="connsiteY0" fmla="*/ 369378 h 1635849"/>
              <a:gd name="connsiteX1" fmla="*/ 1152465 w 2798762"/>
              <a:gd name="connsiteY1" fmla="*/ 369378 h 1635849"/>
              <a:gd name="connsiteX2" fmla="*/ 1469083 w 2798762"/>
              <a:gd name="connsiteY2" fmla="*/ 1002614 h 1635849"/>
              <a:gd name="connsiteX3" fmla="*/ 1152465 w 2798762"/>
              <a:gd name="connsiteY3" fmla="*/ 1635849 h 1635849"/>
              <a:gd name="connsiteX4" fmla="*/ 316595 w 2798762"/>
              <a:gd name="connsiteY4" fmla="*/ 1635849 h 1635849"/>
              <a:gd name="connsiteX5" fmla="*/ 0 w 2798762"/>
              <a:gd name="connsiteY5" fmla="*/ 1002660 h 1635849"/>
              <a:gd name="connsiteX6" fmla="*/ 0 w 2798762"/>
              <a:gd name="connsiteY6" fmla="*/ 1002568 h 1635849"/>
              <a:gd name="connsiteX7" fmla="*/ 1193125 w 2798762"/>
              <a:gd name="connsiteY7" fmla="*/ 0 h 1635849"/>
              <a:gd name="connsiteX8" fmla="*/ 2798762 w 2798762"/>
              <a:gd name="connsiteY8" fmla="*/ 0 h 1635849"/>
              <a:gd name="connsiteX9" fmla="*/ 2798762 w 2798762"/>
              <a:gd name="connsiteY9" fmla="*/ 786966 h 1635849"/>
              <a:gd name="connsiteX10" fmla="*/ 2719777 w 2798762"/>
              <a:gd name="connsiteY10" fmla="*/ 944936 h 1635849"/>
              <a:gd name="connsiteX11" fmla="*/ 1582346 w 2798762"/>
              <a:gd name="connsiteY11" fmla="*/ 944936 h 1635849"/>
              <a:gd name="connsiteX12" fmla="*/ 1151501 w 2798762"/>
              <a:gd name="connsiteY12" fmla="*/ 83246 h 1635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98762" h="1635849">
                <a:moveTo>
                  <a:pt x="316595" y="369378"/>
                </a:moveTo>
                <a:lnTo>
                  <a:pt x="1152465" y="369378"/>
                </a:lnTo>
                <a:lnTo>
                  <a:pt x="1469083" y="1002614"/>
                </a:lnTo>
                <a:lnTo>
                  <a:pt x="1152465" y="1635849"/>
                </a:lnTo>
                <a:lnTo>
                  <a:pt x="316595" y="1635849"/>
                </a:lnTo>
                <a:lnTo>
                  <a:pt x="0" y="1002660"/>
                </a:lnTo>
                <a:lnTo>
                  <a:pt x="0" y="1002568"/>
                </a:lnTo>
                <a:close/>
                <a:moveTo>
                  <a:pt x="1193125" y="0"/>
                </a:moveTo>
                <a:lnTo>
                  <a:pt x="2798762" y="0"/>
                </a:lnTo>
                <a:lnTo>
                  <a:pt x="2798762" y="786966"/>
                </a:lnTo>
                <a:lnTo>
                  <a:pt x="2719777" y="944936"/>
                </a:lnTo>
                <a:lnTo>
                  <a:pt x="1582346" y="944936"/>
                </a:lnTo>
                <a:lnTo>
                  <a:pt x="1151501" y="83246"/>
                </a:lnTo>
                <a:close/>
              </a:path>
            </a:pathLst>
          </a:cu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CE041C-95BD-44D2-B6C1-24D83ADE17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Business opportunities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0AED82-F4F3-044A-B30A-FD32531BD7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Increase customer satisfaction by 2%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Maintain growth</a:t>
            </a:r>
          </a:p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5DCF7EA-3411-4C0C-80B9-EA80529F642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Added priorities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F833AD6-5D57-BE44-8842-EAACC39A6BE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Decrease the number of rotations by at least 2</a:t>
            </a:r>
            <a:br>
              <a:rPr lang="en-US" dirty="0"/>
            </a:br>
            <a:endParaRPr lang="en-US" dirty="0"/>
          </a:p>
          <a:p>
            <a:r>
              <a:rPr lang="en-US" dirty="0"/>
              <a:t>Ensure the cost of development stays below budget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EB1EB18-010F-4370-A5A6-0A68EC2345C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Employee priorities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9205F1B-456F-AF42-81AD-D646AEB4F7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Interns begin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Indoor rec leagues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Chess tournaments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Big Game watching party</a:t>
            </a:r>
          </a:p>
        </p:txBody>
      </p:sp>
    </p:spTree>
    <p:extLst>
      <p:ext uri="{BB962C8B-B14F-4D97-AF65-F5344CB8AC3E}">
        <p14:creationId xmlns:p14="http://schemas.microsoft.com/office/powerpoint/2010/main" val="3903608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433</Words>
  <Application>Microsoft Office PowerPoint</Application>
  <PresentationFormat>Widescreen</PresentationFormat>
  <Paragraphs>114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Corbel</vt:lpstr>
      <vt:lpstr>Wingdings</vt:lpstr>
      <vt:lpstr>Office Theme</vt:lpstr>
      <vt:lpstr>Kubernetes</vt:lpstr>
      <vt:lpstr>Mục tiêu:  Docs từ trang chủ của K8s</vt:lpstr>
      <vt:lpstr>Growth by sector</vt:lpstr>
      <vt:lpstr>Growth by sector </vt:lpstr>
      <vt:lpstr>Contoso was great to work with. Patrice was my representative and she anticipated my needs and worked diligently to fix my issue.</vt:lpstr>
      <vt:lpstr>Team</vt:lpstr>
      <vt:lpstr>Timeline</vt:lpstr>
      <vt:lpstr>Goals for Q1 </vt:lpstr>
      <vt:lpstr>Goals for Q2 </vt:lpstr>
      <vt:lpstr>Summary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</dc:title>
  <dc:creator>Tien Nguyen Viet</dc:creator>
  <cp:lastModifiedBy>Tien Nguyen Viet</cp:lastModifiedBy>
  <cp:revision>1</cp:revision>
  <dcterms:created xsi:type="dcterms:W3CDTF">2024-03-12T15:09:19Z</dcterms:created>
  <dcterms:modified xsi:type="dcterms:W3CDTF">2024-03-12T15:09:40Z</dcterms:modified>
</cp:coreProperties>
</file>

<file path=docProps/thumbnail.jpeg>
</file>